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tags/tag1.xml" ContentType="application/vnd.openxmlformats-officedocument.presentationml.tags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62" r:id="rId3"/>
    <p:sldId id="258" r:id="rId4"/>
    <p:sldId id="263" r:id="rId5"/>
    <p:sldId id="259" r:id="rId6"/>
    <p:sldId id="264" r:id="rId7"/>
    <p:sldId id="260" r:id="rId8"/>
    <p:sldId id="265" r:id="rId9"/>
    <p:sldId id="261" r:id="rId10"/>
    <p:sldId id="266" r:id="rId11"/>
  </p:sldIdLst>
  <p:sldSz cx="9144000" cy="6858000" type="screen4x3"/>
  <p:notesSz cx="6858000" cy="9144000"/>
  <p:custDataLst>
    <p:tags r:id="rId12"/>
  </p:custData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60" d="100"/>
          <a:sy n="60" d="100"/>
        </p:scale>
        <p:origin x="-1434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gs" Target="tags/tag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5/23/2016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5/23/2016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5/23/2016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5/23/2016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5/23/2016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5/23/2016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5/23/2016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5/23/2016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5/23/2016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5/23/2016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5/23/2016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5/23/2016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4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14.jpeg"/><Relationship Id="rId4" Type="http://schemas.openxmlformats.org/officeDocument/2006/relationships/image" Target="../media/image13.jpe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56" name="Slide Number Placeholder 4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FF95B89-1DCE-4B7A-AED4-E3839DF2B66C}" type="slidenum">
              <a:rPr lang="en-US" smtClean="0"/>
              <a:pPr>
                <a:defRPr/>
              </a:pPr>
              <a:t>1</a:t>
            </a:fld>
            <a:endParaRPr lang="en-US" smtClean="0"/>
          </a:p>
        </p:txBody>
      </p:sp>
      <p:sp>
        <p:nvSpPr>
          <p:cNvPr id="50" name="Rectangle 2"/>
          <p:cNvSpPr txBox="1">
            <a:spLocks noChangeArrowheads="1"/>
          </p:cNvSpPr>
          <p:nvPr/>
        </p:nvSpPr>
        <p:spPr bwMode="auto">
          <a:xfrm>
            <a:off x="914400" y="228600"/>
            <a:ext cx="7391400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>
              <a:defRPr/>
            </a:pPr>
            <a:r>
              <a:rPr lang="en-US" sz="3600" b="1" kern="0" dirty="0" smtClean="0">
                <a:solidFill>
                  <a:schemeClr val="tx2"/>
                </a:solidFill>
              </a:rPr>
              <a:t>1. KHÁI NIỆM</a:t>
            </a:r>
            <a:endParaRPr lang="en-US" sz="3600" b="1" kern="0" dirty="0">
              <a:solidFill>
                <a:schemeClr val="tx2"/>
              </a:solidFill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381000" y="2819400"/>
            <a:ext cx="4191000" cy="1569660"/>
          </a:xfrm>
          <a:prstGeom prst="rect">
            <a:avLst/>
          </a:prstGeom>
          <a:ln>
            <a:solidFill>
              <a:srgbClr val="00B0F0"/>
            </a:solidFill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lvl="0"/>
            <a:r>
              <a:rPr lang="en-US" sz="3200" dirty="0" smtClean="0"/>
              <a:t>   </a:t>
            </a:r>
            <a:r>
              <a:rPr lang="en-US" sz="3200" dirty="0" err="1" smtClean="0"/>
              <a:t>Vòng</a:t>
            </a:r>
            <a:r>
              <a:rPr lang="en-US" sz="3200" dirty="0" smtClean="0"/>
              <a:t> </a:t>
            </a:r>
            <a:r>
              <a:rPr lang="en-US" sz="3200" dirty="0" err="1" smtClean="0"/>
              <a:t>sợi</a:t>
            </a:r>
            <a:r>
              <a:rPr lang="en-US" sz="3200" dirty="0" smtClean="0"/>
              <a:t>: </a:t>
            </a:r>
            <a:r>
              <a:rPr lang="en-US" sz="3200" dirty="0" err="1" smtClean="0"/>
              <a:t>là</a:t>
            </a:r>
            <a:r>
              <a:rPr lang="en-US" sz="3200" dirty="0" smtClean="0"/>
              <a:t> </a:t>
            </a:r>
            <a:r>
              <a:rPr lang="en-US" sz="3200" dirty="0" err="1" smtClean="0">
                <a:solidFill>
                  <a:srgbClr val="FF0000"/>
                </a:solidFill>
              </a:rPr>
              <a:t>phần</a:t>
            </a:r>
            <a:r>
              <a:rPr lang="en-US" sz="3200" dirty="0" smtClean="0">
                <a:solidFill>
                  <a:srgbClr val="FF0000"/>
                </a:solidFill>
              </a:rPr>
              <a:t> </a:t>
            </a:r>
            <a:r>
              <a:rPr lang="en-US" sz="3200" dirty="0" err="1" smtClean="0">
                <a:solidFill>
                  <a:srgbClr val="FF0000"/>
                </a:solidFill>
              </a:rPr>
              <a:t>tử</a:t>
            </a:r>
            <a:r>
              <a:rPr lang="en-US" sz="3200" dirty="0" smtClean="0">
                <a:solidFill>
                  <a:srgbClr val="FF0000"/>
                </a:solidFill>
              </a:rPr>
              <a:t> </a:t>
            </a:r>
            <a:r>
              <a:rPr lang="en-US" sz="3200" dirty="0" err="1" smtClean="0">
                <a:solidFill>
                  <a:srgbClr val="FF0000"/>
                </a:solidFill>
              </a:rPr>
              <a:t>nhỏ</a:t>
            </a:r>
            <a:r>
              <a:rPr lang="en-US" sz="3200" dirty="0" smtClean="0">
                <a:solidFill>
                  <a:srgbClr val="FF0000"/>
                </a:solidFill>
              </a:rPr>
              <a:t> </a:t>
            </a:r>
            <a:r>
              <a:rPr lang="en-US" sz="3200" dirty="0" err="1" smtClean="0">
                <a:solidFill>
                  <a:srgbClr val="FF0000"/>
                </a:solidFill>
              </a:rPr>
              <a:t>nhất</a:t>
            </a:r>
            <a:r>
              <a:rPr lang="en-US" sz="3200" dirty="0" smtClean="0"/>
              <a:t> </a:t>
            </a:r>
            <a:r>
              <a:rPr lang="en-US" sz="3200" dirty="0" err="1" smtClean="0"/>
              <a:t>của</a:t>
            </a:r>
            <a:r>
              <a:rPr lang="en-US" sz="3200" dirty="0" smtClean="0"/>
              <a:t> </a:t>
            </a:r>
            <a:r>
              <a:rPr lang="en-US" sz="3200" dirty="0" err="1" smtClean="0"/>
              <a:t>vải</a:t>
            </a:r>
            <a:r>
              <a:rPr lang="en-US" sz="3200" dirty="0" smtClean="0"/>
              <a:t> </a:t>
            </a:r>
            <a:r>
              <a:rPr lang="en-US" sz="3200" dirty="0" err="1" smtClean="0"/>
              <a:t>dệt</a:t>
            </a:r>
            <a:r>
              <a:rPr lang="en-US" sz="3200" dirty="0" smtClean="0"/>
              <a:t> </a:t>
            </a:r>
            <a:r>
              <a:rPr lang="en-US" sz="3200" dirty="0" err="1" smtClean="0"/>
              <a:t>kim</a:t>
            </a:r>
            <a:endParaRPr lang="en-US" sz="3200" dirty="0"/>
          </a:p>
        </p:txBody>
      </p:sp>
      <p:pic>
        <p:nvPicPr>
          <p:cNvPr id="9" name="Picture 8" descr="E:\hien\GIAOAN\nguyenphulieu\tailieu\hinh anh\vong soi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181600" y="1981200"/>
            <a:ext cx="3962400" cy="403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Rectangle 9"/>
          <p:cNvSpPr/>
          <p:nvPr/>
        </p:nvSpPr>
        <p:spPr>
          <a:xfrm>
            <a:off x="381000" y="2286000"/>
            <a:ext cx="4572000" cy="3539430"/>
          </a:xfrm>
          <a:prstGeom prst="rect">
            <a:avLst/>
          </a:prstGeom>
          <a:ln>
            <a:solidFill>
              <a:srgbClr val="00B0F0"/>
            </a:solidFill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lvl="0">
              <a:buFont typeface="Wingdings" pitchFamily="2" charset="2"/>
              <a:buChar char="Ø"/>
            </a:pPr>
            <a:r>
              <a:rPr lang="en-US" sz="3200" dirty="0" err="1" smtClean="0"/>
              <a:t>Cung</a:t>
            </a:r>
            <a:r>
              <a:rPr lang="en-US" sz="3200" dirty="0" smtClean="0"/>
              <a:t> </a:t>
            </a:r>
            <a:r>
              <a:rPr lang="en-US" sz="3200" dirty="0" err="1" smtClean="0"/>
              <a:t>kim</a:t>
            </a:r>
            <a:r>
              <a:rPr lang="en-US" sz="3200" dirty="0" smtClean="0"/>
              <a:t> (2 – 3)</a:t>
            </a:r>
          </a:p>
          <a:p>
            <a:pPr lvl="0">
              <a:buFont typeface="Wingdings" pitchFamily="2" charset="2"/>
              <a:buChar char="Ø"/>
            </a:pPr>
            <a:r>
              <a:rPr lang="en-US" sz="3200" dirty="0" err="1" smtClean="0"/>
              <a:t>Trụ</a:t>
            </a:r>
            <a:r>
              <a:rPr lang="en-US" sz="3200" dirty="0" smtClean="0"/>
              <a:t> </a:t>
            </a:r>
            <a:r>
              <a:rPr lang="en-US" sz="3200" dirty="0" err="1" smtClean="0"/>
              <a:t>vòng</a:t>
            </a:r>
            <a:r>
              <a:rPr lang="en-US" sz="3200" dirty="0" smtClean="0"/>
              <a:t> (1-2, 3-4)</a:t>
            </a:r>
          </a:p>
          <a:p>
            <a:pPr lvl="0">
              <a:buFont typeface="Wingdings" pitchFamily="2" charset="2"/>
              <a:buChar char="Ø"/>
            </a:pPr>
            <a:r>
              <a:rPr lang="en-US" sz="3200" dirty="0" err="1" smtClean="0"/>
              <a:t>Cung</a:t>
            </a:r>
            <a:r>
              <a:rPr lang="en-US" sz="3200" dirty="0" smtClean="0"/>
              <a:t> </a:t>
            </a:r>
            <a:r>
              <a:rPr lang="en-US" sz="3200" dirty="0" err="1" smtClean="0"/>
              <a:t>platin</a:t>
            </a:r>
            <a:r>
              <a:rPr lang="en-US" sz="3200" dirty="0" smtClean="0"/>
              <a:t> ở </a:t>
            </a:r>
            <a:r>
              <a:rPr lang="en-US" sz="3200" dirty="0" err="1" smtClean="0"/>
              <a:t>kiểu</a:t>
            </a:r>
            <a:r>
              <a:rPr lang="en-US" sz="3200" dirty="0" smtClean="0"/>
              <a:t> </a:t>
            </a:r>
            <a:r>
              <a:rPr lang="en-US" sz="3200" dirty="0" err="1" smtClean="0"/>
              <a:t>dệt</a:t>
            </a:r>
            <a:r>
              <a:rPr lang="en-US" sz="3200" dirty="0" smtClean="0"/>
              <a:t> </a:t>
            </a:r>
            <a:r>
              <a:rPr lang="en-US" sz="3200" dirty="0" err="1" smtClean="0"/>
              <a:t>kim</a:t>
            </a:r>
            <a:r>
              <a:rPr lang="en-US" sz="3200" dirty="0" smtClean="0"/>
              <a:t> </a:t>
            </a:r>
            <a:r>
              <a:rPr lang="en-US" sz="3200" dirty="0" err="1" smtClean="0"/>
              <a:t>đan</a:t>
            </a:r>
            <a:r>
              <a:rPr lang="en-US" sz="3200" dirty="0" smtClean="0"/>
              <a:t> </a:t>
            </a:r>
            <a:r>
              <a:rPr lang="en-US" sz="3200" dirty="0" err="1" smtClean="0"/>
              <a:t>ngang</a:t>
            </a:r>
            <a:r>
              <a:rPr lang="en-US" sz="3200" dirty="0" smtClean="0"/>
              <a:t> (4-5)</a:t>
            </a:r>
          </a:p>
          <a:p>
            <a:pPr lvl="0">
              <a:buFont typeface="Wingdings" pitchFamily="2" charset="2"/>
              <a:buChar char="Ø"/>
            </a:pPr>
            <a:r>
              <a:rPr lang="en-US" sz="3200" dirty="0" err="1" smtClean="0"/>
              <a:t>Đoạn</a:t>
            </a:r>
            <a:r>
              <a:rPr lang="en-US" sz="3200" dirty="0" smtClean="0"/>
              <a:t> </a:t>
            </a:r>
            <a:r>
              <a:rPr lang="en-US" sz="3200" dirty="0" err="1" smtClean="0"/>
              <a:t>kéo</a:t>
            </a:r>
            <a:r>
              <a:rPr lang="en-US" sz="3200" dirty="0" smtClean="0"/>
              <a:t> </a:t>
            </a:r>
            <a:r>
              <a:rPr lang="en-US" sz="3200" dirty="0" err="1" smtClean="0"/>
              <a:t>dài</a:t>
            </a:r>
            <a:r>
              <a:rPr lang="en-US" sz="3200" dirty="0" smtClean="0"/>
              <a:t> ở </a:t>
            </a:r>
            <a:r>
              <a:rPr lang="en-US" sz="3200" dirty="0" err="1" smtClean="0"/>
              <a:t>kiểu</a:t>
            </a:r>
            <a:r>
              <a:rPr lang="en-US" sz="3200" dirty="0" smtClean="0"/>
              <a:t> </a:t>
            </a:r>
            <a:r>
              <a:rPr lang="en-US" sz="3200" dirty="0" err="1" smtClean="0"/>
              <a:t>dệt</a:t>
            </a:r>
            <a:r>
              <a:rPr lang="en-US" sz="3200" dirty="0" smtClean="0"/>
              <a:t> </a:t>
            </a:r>
            <a:r>
              <a:rPr lang="en-US" sz="3200" dirty="0" err="1" smtClean="0"/>
              <a:t>kim</a:t>
            </a:r>
            <a:r>
              <a:rPr lang="en-US" sz="3200" dirty="0" smtClean="0"/>
              <a:t> </a:t>
            </a:r>
            <a:r>
              <a:rPr lang="en-US" sz="3200" dirty="0" err="1" smtClean="0"/>
              <a:t>đan</a:t>
            </a:r>
            <a:r>
              <a:rPr lang="en-US" sz="3200" dirty="0" smtClean="0"/>
              <a:t> </a:t>
            </a:r>
            <a:r>
              <a:rPr lang="en-US" sz="3200" dirty="0" err="1" smtClean="0"/>
              <a:t>dọc</a:t>
            </a:r>
            <a:r>
              <a:rPr lang="en-US" sz="3200" dirty="0" smtClean="0"/>
              <a:t> (4-5)</a:t>
            </a:r>
          </a:p>
          <a:p>
            <a:pPr lvl="0"/>
            <a:endParaRPr lang="en-US" sz="3200" dirty="0"/>
          </a:p>
        </p:txBody>
      </p:sp>
      <p:sp>
        <p:nvSpPr>
          <p:cNvPr id="8" name="Rounded Rectangle 7"/>
          <p:cNvSpPr/>
          <p:nvPr/>
        </p:nvSpPr>
        <p:spPr>
          <a:xfrm>
            <a:off x="1295400" y="1219200"/>
            <a:ext cx="4724400" cy="533400"/>
          </a:xfrm>
          <a:prstGeom prst="round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3200" dirty="0" smtClean="0"/>
              <a:t>1.2. </a:t>
            </a:r>
            <a:r>
              <a:rPr lang="en-US" sz="3200" dirty="0" err="1" smtClean="0"/>
              <a:t>Các</a:t>
            </a:r>
            <a:r>
              <a:rPr lang="en-US" sz="3200" dirty="0" smtClean="0"/>
              <a:t> </a:t>
            </a:r>
            <a:r>
              <a:rPr lang="en-US" sz="3200" dirty="0" err="1" smtClean="0"/>
              <a:t>đặc</a:t>
            </a:r>
            <a:r>
              <a:rPr lang="en-US" sz="3200" dirty="0" smtClean="0"/>
              <a:t> </a:t>
            </a:r>
            <a:r>
              <a:rPr lang="en-US" sz="3200" dirty="0" err="1" smtClean="0"/>
              <a:t>trưng</a:t>
            </a:r>
            <a:endParaRPr lang="en-US" sz="3200" dirty="0"/>
          </a:p>
        </p:txBody>
      </p:sp>
      <p:sp>
        <p:nvSpPr>
          <p:cNvPr id="11" name="Arc 10"/>
          <p:cNvSpPr/>
          <p:nvPr/>
        </p:nvSpPr>
        <p:spPr>
          <a:xfrm>
            <a:off x="5410200" y="2057400"/>
            <a:ext cx="914400" cy="1066800"/>
          </a:xfrm>
          <a:prstGeom prst="arc">
            <a:avLst>
              <a:gd name="adj1" fmla="val 11068721"/>
              <a:gd name="adj2" fmla="val 0"/>
            </a:avLst>
          </a:prstGeom>
          <a:ln w="762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 dirty="0">
              <a:ln>
                <a:solidFill>
                  <a:srgbClr val="FF0000"/>
                </a:solidFill>
              </a:ln>
              <a:solidFill>
                <a:srgbClr val="FF0000"/>
              </a:solidFill>
            </a:endParaRPr>
          </a:p>
        </p:txBody>
      </p:sp>
      <p:sp>
        <p:nvSpPr>
          <p:cNvPr id="12" name="Arc 11"/>
          <p:cNvSpPr/>
          <p:nvPr/>
        </p:nvSpPr>
        <p:spPr>
          <a:xfrm>
            <a:off x="8001000" y="2133600"/>
            <a:ext cx="914400" cy="1066800"/>
          </a:xfrm>
          <a:prstGeom prst="arc">
            <a:avLst>
              <a:gd name="adj1" fmla="val 11068721"/>
              <a:gd name="adj2" fmla="val 0"/>
            </a:avLst>
          </a:prstGeom>
          <a:ln w="762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 dirty="0">
              <a:ln>
                <a:solidFill>
                  <a:srgbClr val="FF0000"/>
                </a:solidFill>
              </a:ln>
              <a:solidFill>
                <a:srgbClr val="FF0000"/>
              </a:solidFill>
            </a:endParaRPr>
          </a:p>
        </p:txBody>
      </p:sp>
      <p:sp>
        <p:nvSpPr>
          <p:cNvPr id="31" name="Freeform 30"/>
          <p:cNvSpPr/>
          <p:nvPr/>
        </p:nvSpPr>
        <p:spPr>
          <a:xfrm>
            <a:off x="5410201" y="2667000"/>
            <a:ext cx="121170" cy="1410325"/>
          </a:xfrm>
          <a:custGeom>
            <a:avLst/>
            <a:gdLst>
              <a:gd name="connsiteX0" fmla="*/ 0 w 119921"/>
              <a:gd name="connsiteY0" fmla="*/ 0 h 1334125"/>
              <a:gd name="connsiteX1" fmla="*/ 14990 w 119921"/>
              <a:gd name="connsiteY1" fmla="*/ 449705 h 1334125"/>
              <a:gd name="connsiteX2" fmla="*/ 29981 w 119921"/>
              <a:gd name="connsiteY2" fmla="*/ 494675 h 1334125"/>
              <a:gd name="connsiteX3" fmla="*/ 44971 w 119921"/>
              <a:gd name="connsiteY3" fmla="*/ 599607 h 1334125"/>
              <a:gd name="connsiteX4" fmla="*/ 74951 w 119921"/>
              <a:gd name="connsiteY4" fmla="*/ 734518 h 1334125"/>
              <a:gd name="connsiteX5" fmla="*/ 89941 w 119921"/>
              <a:gd name="connsiteY5" fmla="*/ 899410 h 1334125"/>
              <a:gd name="connsiteX6" fmla="*/ 119921 w 119921"/>
              <a:gd name="connsiteY6" fmla="*/ 1049311 h 1334125"/>
              <a:gd name="connsiteX7" fmla="*/ 119921 w 119921"/>
              <a:gd name="connsiteY7" fmla="*/ 1334125 h 13341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19921" h="1334125">
                <a:moveTo>
                  <a:pt x="0" y="0"/>
                </a:moveTo>
                <a:cubicBezTo>
                  <a:pt x="4997" y="149902"/>
                  <a:pt x="5916" y="299995"/>
                  <a:pt x="14990" y="449705"/>
                </a:cubicBezTo>
                <a:cubicBezTo>
                  <a:pt x="15946" y="465477"/>
                  <a:pt x="26882" y="479181"/>
                  <a:pt x="29981" y="494675"/>
                </a:cubicBezTo>
                <a:cubicBezTo>
                  <a:pt x="36910" y="529321"/>
                  <a:pt x="39162" y="564755"/>
                  <a:pt x="44971" y="599607"/>
                </a:cubicBezTo>
                <a:cubicBezTo>
                  <a:pt x="54486" y="656695"/>
                  <a:pt x="61476" y="680619"/>
                  <a:pt x="74951" y="734518"/>
                </a:cubicBezTo>
                <a:cubicBezTo>
                  <a:pt x="79948" y="789482"/>
                  <a:pt x="82136" y="844774"/>
                  <a:pt x="89941" y="899410"/>
                </a:cubicBezTo>
                <a:cubicBezTo>
                  <a:pt x="97147" y="949854"/>
                  <a:pt x="119921" y="998354"/>
                  <a:pt x="119921" y="1049311"/>
                </a:cubicBezTo>
                <a:lnTo>
                  <a:pt x="119921" y="1334125"/>
                </a:lnTo>
              </a:path>
            </a:pathLst>
          </a:custGeom>
          <a:ln w="762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2" name="Freeform 31"/>
          <p:cNvSpPr/>
          <p:nvPr/>
        </p:nvSpPr>
        <p:spPr>
          <a:xfrm rot="10800000" flipH="1">
            <a:off x="6203430" y="2628275"/>
            <a:ext cx="121170" cy="1410325"/>
          </a:xfrm>
          <a:custGeom>
            <a:avLst/>
            <a:gdLst>
              <a:gd name="connsiteX0" fmla="*/ 0 w 119921"/>
              <a:gd name="connsiteY0" fmla="*/ 0 h 1334125"/>
              <a:gd name="connsiteX1" fmla="*/ 14990 w 119921"/>
              <a:gd name="connsiteY1" fmla="*/ 449705 h 1334125"/>
              <a:gd name="connsiteX2" fmla="*/ 29981 w 119921"/>
              <a:gd name="connsiteY2" fmla="*/ 494675 h 1334125"/>
              <a:gd name="connsiteX3" fmla="*/ 44971 w 119921"/>
              <a:gd name="connsiteY3" fmla="*/ 599607 h 1334125"/>
              <a:gd name="connsiteX4" fmla="*/ 74951 w 119921"/>
              <a:gd name="connsiteY4" fmla="*/ 734518 h 1334125"/>
              <a:gd name="connsiteX5" fmla="*/ 89941 w 119921"/>
              <a:gd name="connsiteY5" fmla="*/ 899410 h 1334125"/>
              <a:gd name="connsiteX6" fmla="*/ 119921 w 119921"/>
              <a:gd name="connsiteY6" fmla="*/ 1049311 h 1334125"/>
              <a:gd name="connsiteX7" fmla="*/ 119921 w 119921"/>
              <a:gd name="connsiteY7" fmla="*/ 1334125 h 13341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19921" h="1334125">
                <a:moveTo>
                  <a:pt x="0" y="0"/>
                </a:moveTo>
                <a:cubicBezTo>
                  <a:pt x="4997" y="149902"/>
                  <a:pt x="5916" y="299995"/>
                  <a:pt x="14990" y="449705"/>
                </a:cubicBezTo>
                <a:cubicBezTo>
                  <a:pt x="15946" y="465477"/>
                  <a:pt x="26882" y="479181"/>
                  <a:pt x="29981" y="494675"/>
                </a:cubicBezTo>
                <a:cubicBezTo>
                  <a:pt x="36910" y="529321"/>
                  <a:pt x="39162" y="564755"/>
                  <a:pt x="44971" y="599607"/>
                </a:cubicBezTo>
                <a:cubicBezTo>
                  <a:pt x="54486" y="656695"/>
                  <a:pt x="61476" y="680619"/>
                  <a:pt x="74951" y="734518"/>
                </a:cubicBezTo>
                <a:cubicBezTo>
                  <a:pt x="79948" y="789482"/>
                  <a:pt x="82136" y="844774"/>
                  <a:pt x="89941" y="899410"/>
                </a:cubicBezTo>
                <a:cubicBezTo>
                  <a:pt x="97147" y="949854"/>
                  <a:pt x="119921" y="998354"/>
                  <a:pt x="119921" y="1049311"/>
                </a:cubicBezTo>
                <a:lnTo>
                  <a:pt x="119921" y="1334125"/>
                </a:lnTo>
              </a:path>
            </a:pathLst>
          </a:custGeom>
          <a:ln w="762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5" name="Arc 34"/>
          <p:cNvSpPr/>
          <p:nvPr/>
        </p:nvSpPr>
        <p:spPr>
          <a:xfrm rot="10800000" flipH="1">
            <a:off x="8427719" y="1357547"/>
            <a:ext cx="487681" cy="2743200"/>
          </a:xfrm>
          <a:prstGeom prst="arc">
            <a:avLst>
              <a:gd name="adj1" fmla="val 16374367"/>
              <a:gd name="adj2" fmla="val 0"/>
            </a:avLst>
          </a:prstGeom>
          <a:ln w="762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6" name="Arc 35"/>
          <p:cNvSpPr/>
          <p:nvPr/>
        </p:nvSpPr>
        <p:spPr>
          <a:xfrm rot="10800000">
            <a:off x="7970519" y="1371600"/>
            <a:ext cx="487681" cy="2743200"/>
          </a:xfrm>
          <a:prstGeom prst="arc">
            <a:avLst>
              <a:gd name="adj1" fmla="val 16463618"/>
              <a:gd name="adj2" fmla="val 0"/>
            </a:avLst>
          </a:prstGeom>
          <a:ln w="762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7" name="Arc 36"/>
          <p:cNvSpPr/>
          <p:nvPr/>
        </p:nvSpPr>
        <p:spPr>
          <a:xfrm rot="10573634">
            <a:off x="6170930" y="3479863"/>
            <a:ext cx="805245" cy="1066800"/>
          </a:xfrm>
          <a:prstGeom prst="arc">
            <a:avLst>
              <a:gd name="adj1" fmla="val 11013786"/>
              <a:gd name="adj2" fmla="val 20624942"/>
            </a:avLst>
          </a:prstGeom>
          <a:ln w="762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 dirty="0">
              <a:ln>
                <a:solidFill>
                  <a:srgbClr val="FF0000"/>
                </a:solidFill>
              </a:ln>
              <a:solidFill>
                <a:srgbClr val="FF0000"/>
              </a:solidFill>
            </a:endParaRPr>
          </a:p>
        </p:txBody>
      </p:sp>
      <p:sp>
        <p:nvSpPr>
          <p:cNvPr id="38" name="Arc 37"/>
          <p:cNvSpPr/>
          <p:nvPr/>
        </p:nvSpPr>
        <p:spPr>
          <a:xfrm rot="11813875" flipH="1">
            <a:off x="8106027" y="3182865"/>
            <a:ext cx="487681" cy="2743200"/>
          </a:xfrm>
          <a:prstGeom prst="arc">
            <a:avLst>
              <a:gd name="adj1" fmla="val 16577387"/>
              <a:gd name="adj2" fmla="val 3579155"/>
            </a:avLst>
          </a:prstGeom>
          <a:ln w="762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705600" y="2057400"/>
            <a:ext cx="1079500" cy="40542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xit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6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4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9" dur="500"/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500"/>
                                        <p:tgtEl>
                                          <p:spTgt spid="10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0" dur="5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40" dur="1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1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43" dur="1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9" dur="500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1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1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" presetID="1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1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63" dur="1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1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66" dur="1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1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69" dur="1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1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72" dur="1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8" dur="500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1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86" dur="1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2" dur="500"/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1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7" fill="hold">
                      <p:stCondLst>
                        <p:cond delay="indefinite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1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100" dur="1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allAtOnce" animBg="1"/>
      <p:bldP spid="10" grpId="0" build="allAtOnce" animBg="1"/>
      <p:bldP spid="11" grpId="0" animBg="1"/>
      <p:bldP spid="11" grpId="1" animBg="1"/>
      <p:bldP spid="12" grpId="0" animBg="1"/>
      <p:bldP spid="12" grpId="1" animBg="1"/>
      <p:bldP spid="31" grpId="0" animBg="1"/>
      <p:bldP spid="31" grpId="1" animBg="1"/>
      <p:bldP spid="32" grpId="0" animBg="1"/>
      <p:bldP spid="32" grpId="1" animBg="1"/>
      <p:bldP spid="35" grpId="0" animBg="1"/>
      <p:bldP spid="35" grpId="1" animBg="1"/>
      <p:bldP spid="36" grpId="0" animBg="1"/>
      <p:bldP spid="36" grpId="1" animBg="1"/>
      <p:bldP spid="37" grpId="0" animBg="1"/>
      <p:bldP spid="37" grpId="1" animBg="1"/>
      <p:bldP spid="38" grpId="0" animBg="1"/>
      <p:bldP spid="38" grpId="1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172200" y="1295400"/>
            <a:ext cx="1052083" cy="3951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429000" y="1447800"/>
            <a:ext cx="1911350" cy="28336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7" name="Arc 6"/>
          <p:cNvSpPr/>
          <p:nvPr/>
        </p:nvSpPr>
        <p:spPr>
          <a:xfrm>
            <a:off x="3657600" y="1538053"/>
            <a:ext cx="914400" cy="1066800"/>
          </a:xfrm>
          <a:prstGeom prst="arc">
            <a:avLst>
              <a:gd name="adj1" fmla="val 11068721"/>
              <a:gd name="adj2" fmla="val 0"/>
            </a:avLst>
          </a:prstGeom>
          <a:ln w="762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 dirty="0">
              <a:ln>
                <a:solidFill>
                  <a:srgbClr val="FF0000"/>
                </a:solidFill>
              </a:ln>
              <a:solidFill>
                <a:srgbClr val="FF0000"/>
              </a:solidFill>
            </a:endParaRPr>
          </a:p>
        </p:txBody>
      </p:sp>
      <p:sp>
        <p:nvSpPr>
          <p:cNvPr id="8" name="Arc 7"/>
          <p:cNvSpPr/>
          <p:nvPr/>
        </p:nvSpPr>
        <p:spPr>
          <a:xfrm>
            <a:off x="6248400" y="1461853"/>
            <a:ext cx="914400" cy="1066800"/>
          </a:xfrm>
          <a:prstGeom prst="arc">
            <a:avLst>
              <a:gd name="adj1" fmla="val 11068721"/>
              <a:gd name="adj2" fmla="val 0"/>
            </a:avLst>
          </a:prstGeom>
          <a:ln w="762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 dirty="0">
              <a:ln>
                <a:solidFill>
                  <a:srgbClr val="FF0000"/>
                </a:solidFill>
              </a:ln>
              <a:solidFill>
                <a:srgbClr val="FF0000"/>
              </a:solidFill>
            </a:endParaRPr>
          </a:p>
        </p:txBody>
      </p:sp>
      <p:sp>
        <p:nvSpPr>
          <p:cNvPr id="9" name="Freeform 8"/>
          <p:cNvSpPr/>
          <p:nvPr/>
        </p:nvSpPr>
        <p:spPr>
          <a:xfrm>
            <a:off x="3657601" y="2147653"/>
            <a:ext cx="121170" cy="1410325"/>
          </a:xfrm>
          <a:custGeom>
            <a:avLst/>
            <a:gdLst>
              <a:gd name="connsiteX0" fmla="*/ 0 w 119921"/>
              <a:gd name="connsiteY0" fmla="*/ 0 h 1334125"/>
              <a:gd name="connsiteX1" fmla="*/ 14990 w 119921"/>
              <a:gd name="connsiteY1" fmla="*/ 449705 h 1334125"/>
              <a:gd name="connsiteX2" fmla="*/ 29981 w 119921"/>
              <a:gd name="connsiteY2" fmla="*/ 494675 h 1334125"/>
              <a:gd name="connsiteX3" fmla="*/ 44971 w 119921"/>
              <a:gd name="connsiteY3" fmla="*/ 599607 h 1334125"/>
              <a:gd name="connsiteX4" fmla="*/ 74951 w 119921"/>
              <a:gd name="connsiteY4" fmla="*/ 734518 h 1334125"/>
              <a:gd name="connsiteX5" fmla="*/ 89941 w 119921"/>
              <a:gd name="connsiteY5" fmla="*/ 899410 h 1334125"/>
              <a:gd name="connsiteX6" fmla="*/ 119921 w 119921"/>
              <a:gd name="connsiteY6" fmla="*/ 1049311 h 1334125"/>
              <a:gd name="connsiteX7" fmla="*/ 119921 w 119921"/>
              <a:gd name="connsiteY7" fmla="*/ 1334125 h 13341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19921" h="1334125">
                <a:moveTo>
                  <a:pt x="0" y="0"/>
                </a:moveTo>
                <a:cubicBezTo>
                  <a:pt x="4997" y="149902"/>
                  <a:pt x="5916" y="299995"/>
                  <a:pt x="14990" y="449705"/>
                </a:cubicBezTo>
                <a:cubicBezTo>
                  <a:pt x="15946" y="465477"/>
                  <a:pt x="26882" y="479181"/>
                  <a:pt x="29981" y="494675"/>
                </a:cubicBezTo>
                <a:cubicBezTo>
                  <a:pt x="36910" y="529321"/>
                  <a:pt x="39162" y="564755"/>
                  <a:pt x="44971" y="599607"/>
                </a:cubicBezTo>
                <a:cubicBezTo>
                  <a:pt x="54486" y="656695"/>
                  <a:pt x="61476" y="680619"/>
                  <a:pt x="74951" y="734518"/>
                </a:cubicBezTo>
                <a:cubicBezTo>
                  <a:pt x="79948" y="789482"/>
                  <a:pt x="82136" y="844774"/>
                  <a:pt x="89941" y="899410"/>
                </a:cubicBezTo>
                <a:cubicBezTo>
                  <a:pt x="97147" y="949854"/>
                  <a:pt x="119921" y="998354"/>
                  <a:pt x="119921" y="1049311"/>
                </a:cubicBezTo>
                <a:lnTo>
                  <a:pt x="119921" y="1334125"/>
                </a:lnTo>
              </a:path>
            </a:pathLst>
          </a:custGeom>
          <a:ln w="762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Freeform 9"/>
          <p:cNvSpPr/>
          <p:nvPr/>
        </p:nvSpPr>
        <p:spPr>
          <a:xfrm rot="10800000" flipH="1">
            <a:off x="4450830" y="2108928"/>
            <a:ext cx="121170" cy="1410325"/>
          </a:xfrm>
          <a:custGeom>
            <a:avLst/>
            <a:gdLst>
              <a:gd name="connsiteX0" fmla="*/ 0 w 119921"/>
              <a:gd name="connsiteY0" fmla="*/ 0 h 1334125"/>
              <a:gd name="connsiteX1" fmla="*/ 14990 w 119921"/>
              <a:gd name="connsiteY1" fmla="*/ 449705 h 1334125"/>
              <a:gd name="connsiteX2" fmla="*/ 29981 w 119921"/>
              <a:gd name="connsiteY2" fmla="*/ 494675 h 1334125"/>
              <a:gd name="connsiteX3" fmla="*/ 44971 w 119921"/>
              <a:gd name="connsiteY3" fmla="*/ 599607 h 1334125"/>
              <a:gd name="connsiteX4" fmla="*/ 74951 w 119921"/>
              <a:gd name="connsiteY4" fmla="*/ 734518 h 1334125"/>
              <a:gd name="connsiteX5" fmla="*/ 89941 w 119921"/>
              <a:gd name="connsiteY5" fmla="*/ 899410 h 1334125"/>
              <a:gd name="connsiteX6" fmla="*/ 119921 w 119921"/>
              <a:gd name="connsiteY6" fmla="*/ 1049311 h 1334125"/>
              <a:gd name="connsiteX7" fmla="*/ 119921 w 119921"/>
              <a:gd name="connsiteY7" fmla="*/ 1334125 h 13341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19921" h="1334125">
                <a:moveTo>
                  <a:pt x="0" y="0"/>
                </a:moveTo>
                <a:cubicBezTo>
                  <a:pt x="4997" y="149902"/>
                  <a:pt x="5916" y="299995"/>
                  <a:pt x="14990" y="449705"/>
                </a:cubicBezTo>
                <a:cubicBezTo>
                  <a:pt x="15946" y="465477"/>
                  <a:pt x="26882" y="479181"/>
                  <a:pt x="29981" y="494675"/>
                </a:cubicBezTo>
                <a:cubicBezTo>
                  <a:pt x="36910" y="529321"/>
                  <a:pt x="39162" y="564755"/>
                  <a:pt x="44971" y="599607"/>
                </a:cubicBezTo>
                <a:cubicBezTo>
                  <a:pt x="54486" y="656695"/>
                  <a:pt x="61476" y="680619"/>
                  <a:pt x="74951" y="734518"/>
                </a:cubicBezTo>
                <a:cubicBezTo>
                  <a:pt x="79948" y="789482"/>
                  <a:pt x="82136" y="844774"/>
                  <a:pt x="89941" y="899410"/>
                </a:cubicBezTo>
                <a:cubicBezTo>
                  <a:pt x="97147" y="949854"/>
                  <a:pt x="119921" y="998354"/>
                  <a:pt x="119921" y="1049311"/>
                </a:cubicBezTo>
                <a:lnTo>
                  <a:pt x="119921" y="1334125"/>
                </a:lnTo>
              </a:path>
            </a:pathLst>
          </a:custGeom>
          <a:ln w="762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Arc 10"/>
          <p:cNvSpPr/>
          <p:nvPr/>
        </p:nvSpPr>
        <p:spPr>
          <a:xfrm rot="10800000" flipH="1">
            <a:off x="6675119" y="685800"/>
            <a:ext cx="487681" cy="2743200"/>
          </a:xfrm>
          <a:prstGeom prst="arc">
            <a:avLst>
              <a:gd name="adj1" fmla="val 16374367"/>
              <a:gd name="adj2" fmla="val 0"/>
            </a:avLst>
          </a:prstGeom>
          <a:ln w="762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Arc 11"/>
          <p:cNvSpPr/>
          <p:nvPr/>
        </p:nvSpPr>
        <p:spPr>
          <a:xfrm rot="10800000">
            <a:off x="6217919" y="699853"/>
            <a:ext cx="487681" cy="2743200"/>
          </a:xfrm>
          <a:prstGeom prst="arc">
            <a:avLst>
              <a:gd name="adj1" fmla="val 16463618"/>
              <a:gd name="adj2" fmla="val 0"/>
            </a:avLst>
          </a:prstGeom>
          <a:ln w="762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Arc 12"/>
          <p:cNvSpPr/>
          <p:nvPr/>
        </p:nvSpPr>
        <p:spPr>
          <a:xfrm rot="10573634">
            <a:off x="4418330" y="2960516"/>
            <a:ext cx="805245" cy="1066800"/>
          </a:xfrm>
          <a:prstGeom prst="arc">
            <a:avLst>
              <a:gd name="adj1" fmla="val 11013786"/>
              <a:gd name="adj2" fmla="val 20624942"/>
            </a:avLst>
          </a:prstGeom>
          <a:ln w="762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 dirty="0">
              <a:ln>
                <a:solidFill>
                  <a:srgbClr val="FF0000"/>
                </a:solidFill>
              </a:ln>
              <a:solidFill>
                <a:srgbClr val="FF0000"/>
              </a:solidFill>
            </a:endParaRPr>
          </a:p>
        </p:txBody>
      </p:sp>
      <p:sp>
        <p:nvSpPr>
          <p:cNvPr id="14" name="Arc 13"/>
          <p:cNvSpPr/>
          <p:nvPr/>
        </p:nvSpPr>
        <p:spPr>
          <a:xfrm rot="11813875" flipH="1">
            <a:off x="6353427" y="2511118"/>
            <a:ext cx="487681" cy="2743200"/>
          </a:xfrm>
          <a:prstGeom prst="arc">
            <a:avLst>
              <a:gd name="adj1" fmla="val 16577387"/>
              <a:gd name="adj2" fmla="val 3579155"/>
            </a:avLst>
          </a:prstGeom>
          <a:ln w="762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12" dur="1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15" dur="1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30" dur="1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33" dur="1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36" dur="1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39" dur="1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48" dur="1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57" dur="1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56" name="Slide Number Placeholder 4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FF95B89-1DCE-4B7A-AED4-E3839DF2B66C}" type="slidenum">
              <a:rPr lang="en-US" smtClean="0"/>
              <a:pPr>
                <a:defRPr/>
              </a:pPr>
              <a:t>3</a:t>
            </a:fld>
            <a:endParaRPr lang="en-US" smtClean="0"/>
          </a:p>
        </p:txBody>
      </p:sp>
      <p:sp>
        <p:nvSpPr>
          <p:cNvPr id="50" name="Rectangle 2"/>
          <p:cNvSpPr txBox="1">
            <a:spLocks noChangeArrowheads="1"/>
          </p:cNvSpPr>
          <p:nvPr/>
        </p:nvSpPr>
        <p:spPr bwMode="auto">
          <a:xfrm>
            <a:off x="914400" y="228600"/>
            <a:ext cx="7391400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>
              <a:defRPr/>
            </a:pPr>
            <a:r>
              <a:rPr lang="en-US" sz="3600" b="1" kern="0" dirty="0" smtClean="0">
                <a:solidFill>
                  <a:schemeClr val="tx2"/>
                </a:solidFill>
              </a:rPr>
              <a:t>1. KHÁI NIỆM</a:t>
            </a:r>
            <a:endParaRPr lang="en-US" sz="3600" b="1" kern="0" dirty="0">
              <a:solidFill>
                <a:schemeClr val="tx2"/>
              </a:solidFill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304800" y="1981200"/>
            <a:ext cx="4191000" cy="4524315"/>
          </a:xfrm>
          <a:prstGeom prst="rect">
            <a:avLst/>
          </a:prstGeom>
          <a:ln>
            <a:solidFill>
              <a:srgbClr val="00B0F0"/>
            </a:solidFill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lvl="0">
              <a:buFont typeface="Wingdings" pitchFamily="2" charset="2"/>
              <a:buChar char="v"/>
            </a:pPr>
            <a:r>
              <a:rPr lang="en-US" sz="3200" dirty="0" smtClean="0"/>
              <a:t>   </a:t>
            </a:r>
            <a:r>
              <a:rPr lang="en-US" sz="3200" b="1" dirty="0" err="1" smtClean="0"/>
              <a:t>Hàng</a:t>
            </a:r>
            <a:r>
              <a:rPr lang="en-US" sz="3200" b="1" dirty="0" smtClean="0"/>
              <a:t> </a:t>
            </a:r>
            <a:r>
              <a:rPr lang="en-US" sz="3200" b="1" dirty="0" err="1" smtClean="0"/>
              <a:t>vòng</a:t>
            </a:r>
            <a:r>
              <a:rPr lang="en-US" sz="3200" dirty="0" smtClean="0"/>
              <a:t>: </a:t>
            </a:r>
            <a:r>
              <a:rPr lang="en-US" sz="3200" dirty="0" err="1" smtClean="0"/>
              <a:t>chỉ</a:t>
            </a:r>
            <a:r>
              <a:rPr lang="en-US" sz="3200" dirty="0" smtClean="0"/>
              <a:t> </a:t>
            </a:r>
            <a:r>
              <a:rPr lang="en-US" sz="3200" dirty="0" err="1" smtClean="0"/>
              <a:t>hướng</a:t>
            </a:r>
            <a:r>
              <a:rPr lang="en-US" sz="3200" dirty="0" smtClean="0"/>
              <a:t> </a:t>
            </a:r>
            <a:r>
              <a:rPr lang="en-US" sz="3200" dirty="0" err="1" smtClean="0"/>
              <a:t>các</a:t>
            </a:r>
            <a:r>
              <a:rPr lang="en-US" sz="3200" dirty="0" smtClean="0"/>
              <a:t> </a:t>
            </a:r>
            <a:r>
              <a:rPr lang="en-US" sz="3200" dirty="0" err="1" smtClean="0"/>
              <a:t>các</a:t>
            </a:r>
            <a:r>
              <a:rPr lang="en-US" sz="3200" dirty="0" smtClean="0"/>
              <a:t> </a:t>
            </a:r>
            <a:r>
              <a:rPr lang="en-US" sz="3200" dirty="0" err="1" smtClean="0"/>
              <a:t>vòng</a:t>
            </a:r>
            <a:r>
              <a:rPr lang="en-US" sz="3200" dirty="0" smtClean="0"/>
              <a:t> </a:t>
            </a:r>
            <a:r>
              <a:rPr lang="en-US" sz="3200" dirty="0" err="1" smtClean="0"/>
              <a:t>sợi</a:t>
            </a:r>
            <a:r>
              <a:rPr lang="en-US" sz="3200" dirty="0" smtClean="0"/>
              <a:t> </a:t>
            </a:r>
            <a:r>
              <a:rPr lang="en-US" sz="3200" dirty="0" err="1" smtClean="0"/>
              <a:t>nằm</a:t>
            </a:r>
            <a:r>
              <a:rPr lang="en-US" sz="3200" dirty="0" smtClean="0"/>
              <a:t> </a:t>
            </a:r>
            <a:r>
              <a:rPr lang="en-US" sz="3200" dirty="0" err="1" smtClean="0">
                <a:solidFill>
                  <a:srgbClr val="FF0000"/>
                </a:solidFill>
              </a:rPr>
              <a:t>nối</a:t>
            </a:r>
            <a:r>
              <a:rPr lang="en-US" sz="3200" dirty="0" smtClean="0">
                <a:solidFill>
                  <a:srgbClr val="FF0000"/>
                </a:solidFill>
              </a:rPr>
              <a:t> </a:t>
            </a:r>
            <a:r>
              <a:rPr lang="en-US" sz="3200" dirty="0" err="1" smtClean="0">
                <a:solidFill>
                  <a:srgbClr val="FF0000"/>
                </a:solidFill>
              </a:rPr>
              <a:t>tiếp</a:t>
            </a:r>
            <a:r>
              <a:rPr lang="en-US" sz="3200" dirty="0" smtClean="0">
                <a:solidFill>
                  <a:srgbClr val="FF0000"/>
                </a:solidFill>
              </a:rPr>
              <a:t> </a:t>
            </a:r>
            <a:r>
              <a:rPr lang="en-US" sz="3200" dirty="0" err="1" smtClean="0">
                <a:solidFill>
                  <a:srgbClr val="FF0000"/>
                </a:solidFill>
              </a:rPr>
              <a:t>nhau</a:t>
            </a:r>
            <a:r>
              <a:rPr lang="en-US" sz="3200" dirty="0" smtClean="0">
                <a:solidFill>
                  <a:srgbClr val="FF0000"/>
                </a:solidFill>
              </a:rPr>
              <a:t> </a:t>
            </a:r>
            <a:r>
              <a:rPr lang="en-US" sz="3200" dirty="0" err="1" smtClean="0">
                <a:solidFill>
                  <a:srgbClr val="FF0000"/>
                </a:solidFill>
              </a:rPr>
              <a:t>theo</a:t>
            </a:r>
            <a:r>
              <a:rPr lang="en-US" sz="3200" dirty="0" smtClean="0">
                <a:solidFill>
                  <a:srgbClr val="FF0000"/>
                </a:solidFill>
              </a:rPr>
              <a:t> </a:t>
            </a:r>
            <a:r>
              <a:rPr lang="en-US" sz="3200" dirty="0" err="1" smtClean="0">
                <a:solidFill>
                  <a:srgbClr val="FF0000"/>
                </a:solidFill>
              </a:rPr>
              <a:t>hàng</a:t>
            </a:r>
            <a:r>
              <a:rPr lang="en-US" sz="3200" dirty="0" smtClean="0">
                <a:solidFill>
                  <a:srgbClr val="FF0000"/>
                </a:solidFill>
              </a:rPr>
              <a:t> </a:t>
            </a:r>
            <a:r>
              <a:rPr lang="en-US" sz="3200" dirty="0" err="1" smtClean="0">
                <a:solidFill>
                  <a:srgbClr val="FF0000"/>
                </a:solidFill>
              </a:rPr>
              <a:t>ngang</a:t>
            </a:r>
            <a:endParaRPr lang="en-US" sz="3200" dirty="0" smtClean="0">
              <a:solidFill>
                <a:srgbClr val="FF0000"/>
              </a:solidFill>
            </a:endParaRPr>
          </a:p>
          <a:p>
            <a:pPr lvl="0">
              <a:buFont typeface="Wingdings" pitchFamily="2" charset="2"/>
              <a:buChar char="v"/>
            </a:pPr>
            <a:r>
              <a:rPr lang="en-US" sz="3200" b="1" dirty="0" err="1" smtClean="0"/>
              <a:t>Cột</a:t>
            </a:r>
            <a:r>
              <a:rPr lang="en-US" sz="3200" b="1" dirty="0" smtClean="0"/>
              <a:t> </a:t>
            </a:r>
            <a:r>
              <a:rPr lang="en-US" sz="3200" b="1" dirty="0" err="1" smtClean="0"/>
              <a:t>vòng</a:t>
            </a:r>
            <a:r>
              <a:rPr lang="en-US" sz="3200" dirty="0" smtClean="0"/>
              <a:t>: </a:t>
            </a:r>
            <a:r>
              <a:rPr lang="en-US" sz="3200" dirty="0" err="1" smtClean="0"/>
              <a:t>chỉ</a:t>
            </a:r>
            <a:r>
              <a:rPr lang="en-US" sz="3200" dirty="0" smtClean="0"/>
              <a:t> </a:t>
            </a:r>
            <a:r>
              <a:rPr lang="en-US" sz="3200" dirty="0" err="1" smtClean="0"/>
              <a:t>hướng</a:t>
            </a:r>
            <a:r>
              <a:rPr lang="en-US" sz="3200" dirty="0" smtClean="0"/>
              <a:t> </a:t>
            </a:r>
            <a:r>
              <a:rPr lang="en-US" sz="3200" dirty="0" err="1" smtClean="0"/>
              <a:t>các</a:t>
            </a:r>
            <a:r>
              <a:rPr lang="en-US" sz="3200" dirty="0" smtClean="0"/>
              <a:t> </a:t>
            </a:r>
            <a:r>
              <a:rPr lang="en-US" sz="3200" dirty="0" err="1" smtClean="0"/>
              <a:t>các</a:t>
            </a:r>
            <a:r>
              <a:rPr lang="en-US" sz="3200" dirty="0" smtClean="0"/>
              <a:t> </a:t>
            </a:r>
            <a:r>
              <a:rPr lang="en-US" sz="3200" dirty="0" err="1" smtClean="0"/>
              <a:t>vòng</a:t>
            </a:r>
            <a:r>
              <a:rPr lang="en-US" sz="3200" dirty="0" smtClean="0"/>
              <a:t> </a:t>
            </a:r>
            <a:r>
              <a:rPr lang="en-US" sz="3200" dirty="0" err="1" smtClean="0"/>
              <a:t>sợi</a:t>
            </a:r>
            <a:r>
              <a:rPr lang="en-US" sz="3200" dirty="0" smtClean="0"/>
              <a:t> </a:t>
            </a:r>
            <a:r>
              <a:rPr lang="en-US" sz="3200" dirty="0" err="1" smtClean="0"/>
              <a:t>nằm</a:t>
            </a:r>
            <a:r>
              <a:rPr lang="en-US" sz="3200" dirty="0" smtClean="0"/>
              <a:t> </a:t>
            </a:r>
            <a:r>
              <a:rPr lang="en-US" sz="3200" dirty="0" err="1" smtClean="0">
                <a:solidFill>
                  <a:srgbClr val="FF0000"/>
                </a:solidFill>
              </a:rPr>
              <a:t>nối</a:t>
            </a:r>
            <a:r>
              <a:rPr lang="en-US" sz="3200" dirty="0" smtClean="0">
                <a:solidFill>
                  <a:srgbClr val="FF0000"/>
                </a:solidFill>
              </a:rPr>
              <a:t> </a:t>
            </a:r>
            <a:r>
              <a:rPr lang="en-US" sz="3200" dirty="0" err="1" smtClean="0">
                <a:solidFill>
                  <a:srgbClr val="FF0000"/>
                </a:solidFill>
              </a:rPr>
              <a:t>tiếp</a:t>
            </a:r>
            <a:r>
              <a:rPr lang="en-US" sz="3200" dirty="0" smtClean="0">
                <a:solidFill>
                  <a:srgbClr val="FF0000"/>
                </a:solidFill>
              </a:rPr>
              <a:t> </a:t>
            </a:r>
            <a:r>
              <a:rPr lang="en-US" sz="3200" dirty="0" err="1" smtClean="0">
                <a:solidFill>
                  <a:srgbClr val="FF0000"/>
                </a:solidFill>
              </a:rPr>
              <a:t>nhau</a:t>
            </a:r>
            <a:r>
              <a:rPr lang="en-US" sz="3200" dirty="0" smtClean="0">
                <a:solidFill>
                  <a:srgbClr val="FF0000"/>
                </a:solidFill>
              </a:rPr>
              <a:t> </a:t>
            </a:r>
            <a:r>
              <a:rPr lang="en-US" sz="3200" dirty="0" err="1" smtClean="0">
                <a:solidFill>
                  <a:srgbClr val="FF0000"/>
                </a:solidFill>
              </a:rPr>
              <a:t>theo</a:t>
            </a:r>
            <a:r>
              <a:rPr lang="en-US" sz="3200" dirty="0" smtClean="0">
                <a:solidFill>
                  <a:srgbClr val="FF0000"/>
                </a:solidFill>
              </a:rPr>
              <a:t> </a:t>
            </a:r>
            <a:r>
              <a:rPr lang="en-US" sz="3200" dirty="0" err="1" smtClean="0">
                <a:solidFill>
                  <a:srgbClr val="FF0000"/>
                </a:solidFill>
              </a:rPr>
              <a:t>hàng</a:t>
            </a:r>
            <a:r>
              <a:rPr lang="en-US" sz="3200" dirty="0" smtClean="0">
                <a:solidFill>
                  <a:srgbClr val="FF0000"/>
                </a:solidFill>
              </a:rPr>
              <a:t> </a:t>
            </a:r>
            <a:r>
              <a:rPr lang="en-US" sz="3200" dirty="0" err="1" smtClean="0">
                <a:solidFill>
                  <a:srgbClr val="FF0000"/>
                </a:solidFill>
              </a:rPr>
              <a:t>dọc</a:t>
            </a:r>
            <a:endParaRPr lang="en-US" sz="3200" dirty="0" smtClean="0">
              <a:solidFill>
                <a:srgbClr val="FF0000"/>
              </a:solidFill>
            </a:endParaRPr>
          </a:p>
          <a:p>
            <a:pPr lvl="0"/>
            <a:endParaRPr lang="en-US" sz="3200" dirty="0"/>
          </a:p>
        </p:txBody>
      </p:sp>
      <p:pic>
        <p:nvPicPr>
          <p:cNvPr id="7" name="Picture 6" descr="E:\hien\GIAOAN\nguyenphulieu\tailieu\hinh anh\images (15).jpg"/>
          <p:cNvPicPr/>
          <p:nvPr/>
        </p:nvPicPr>
        <p:blipFill>
          <a:blip r:embed="rId2" cstate="print"/>
          <a:srcRect t="11111"/>
          <a:stretch>
            <a:fillRect/>
          </a:stretch>
        </p:blipFill>
        <p:spPr bwMode="auto">
          <a:xfrm>
            <a:off x="4648200" y="2590800"/>
            <a:ext cx="4495800" cy="3581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Rounded Rectangle 5"/>
          <p:cNvSpPr/>
          <p:nvPr/>
        </p:nvSpPr>
        <p:spPr>
          <a:xfrm>
            <a:off x="1295400" y="1219200"/>
            <a:ext cx="4724400" cy="533400"/>
          </a:xfrm>
          <a:prstGeom prst="round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3200" dirty="0" smtClean="0"/>
              <a:t>1.2. </a:t>
            </a:r>
            <a:r>
              <a:rPr lang="en-US" sz="3200" dirty="0" err="1" smtClean="0"/>
              <a:t>Các</a:t>
            </a:r>
            <a:r>
              <a:rPr lang="en-US" sz="3200" dirty="0" smtClean="0"/>
              <a:t> </a:t>
            </a:r>
            <a:r>
              <a:rPr lang="en-US" sz="3200" dirty="0" err="1" smtClean="0"/>
              <a:t>đặc</a:t>
            </a:r>
            <a:r>
              <a:rPr lang="en-US" sz="3200" dirty="0" smtClean="0"/>
              <a:t> </a:t>
            </a:r>
            <a:r>
              <a:rPr lang="en-US" sz="3200" dirty="0" err="1" smtClean="0"/>
              <a:t>trưng</a:t>
            </a:r>
            <a:endParaRPr lang="en-US" sz="3200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01713" y="544513"/>
            <a:ext cx="7138987" cy="57673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56" name="Slide Number Placeholder 4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FF95B89-1DCE-4B7A-AED4-E3839DF2B66C}" type="slidenum">
              <a:rPr lang="en-US" smtClean="0"/>
              <a:pPr>
                <a:defRPr/>
              </a:pPr>
              <a:t>5</a:t>
            </a:fld>
            <a:endParaRPr lang="en-US" smtClean="0"/>
          </a:p>
        </p:txBody>
      </p:sp>
      <p:sp>
        <p:nvSpPr>
          <p:cNvPr id="50" name="Rectangle 2"/>
          <p:cNvSpPr txBox="1">
            <a:spLocks noChangeArrowheads="1"/>
          </p:cNvSpPr>
          <p:nvPr/>
        </p:nvSpPr>
        <p:spPr bwMode="auto">
          <a:xfrm>
            <a:off x="914400" y="228600"/>
            <a:ext cx="7391400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>
              <a:defRPr/>
            </a:pPr>
            <a:r>
              <a:rPr lang="en-US" sz="3600" b="1" kern="0" dirty="0" smtClean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2.CÁC KIỂU DỆT KIM CƠ BẢN</a:t>
            </a:r>
            <a:endParaRPr lang="en-US" sz="3600" b="1" kern="0" dirty="0">
              <a:solidFill>
                <a:schemeClr val="tx2"/>
              </a:solidFill>
              <a:latin typeface="+mj-lt"/>
              <a:ea typeface="+mj-ea"/>
              <a:cs typeface="+mj-cs"/>
            </a:endParaRPr>
          </a:p>
        </p:txBody>
      </p:sp>
      <p:pic>
        <p:nvPicPr>
          <p:cNvPr id="6" name="Picture 2" descr="C:\Users\nguyenhien\Favorites\Downloads\images (15).jpg"/>
          <p:cNvPicPr>
            <a:picLocks noChangeAspect="1" noChangeArrowheads="1"/>
          </p:cNvPicPr>
          <p:nvPr/>
        </p:nvPicPr>
        <p:blipFill>
          <a:blip r:embed="rId2" cstate="print"/>
          <a:srcRect r="5648" b="5172"/>
          <a:stretch>
            <a:fillRect/>
          </a:stretch>
        </p:blipFill>
        <p:spPr bwMode="auto">
          <a:xfrm>
            <a:off x="381000" y="1752600"/>
            <a:ext cx="4206240" cy="3352800"/>
          </a:xfrm>
          <a:prstGeom prst="rect">
            <a:avLst/>
          </a:prstGeom>
          <a:noFill/>
        </p:spPr>
      </p:pic>
      <p:pic>
        <p:nvPicPr>
          <p:cNvPr id="1027" name="Picture 3" descr="D:\gvg\thaogiang2015\images (10).jpg"/>
          <p:cNvPicPr>
            <a:picLocks noChangeAspect="1" noChangeArrowheads="1"/>
          </p:cNvPicPr>
          <p:nvPr/>
        </p:nvPicPr>
        <p:blipFill>
          <a:blip r:embed="rId3" cstate="print"/>
          <a:srcRect t="5395" r="3390"/>
          <a:stretch>
            <a:fillRect/>
          </a:stretch>
        </p:blipFill>
        <p:spPr bwMode="auto">
          <a:xfrm>
            <a:off x="4800600" y="1676400"/>
            <a:ext cx="4343400" cy="4008280"/>
          </a:xfrm>
          <a:prstGeom prst="rect">
            <a:avLst/>
          </a:prstGeom>
          <a:noFill/>
        </p:spPr>
      </p:pic>
      <p:sp>
        <p:nvSpPr>
          <p:cNvPr id="12" name="TextBox 11"/>
          <p:cNvSpPr txBox="1"/>
          <p:nvPr/>
        </p:nvSpPr>
        <p:spPr>
          <a:xfrm>
            <a:off x="990600" y="6096000"/>
            <a:ext cx="32766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err="1" smtClean="0"/>
              <a:t>Dệt</a:t>
            </a:r>
            <a:r>
              <a:rPr lang="en-US" sz="2800" dirty="0" smtClean="0"/>
              <a:t> </a:t>
            </a:r>
            <a:r>
              <a:rPr lang="en-US" sz="2800" dirty="0" err="1" smtClean="0"/>
              <a:t>kim</a:t>
            </a:r>
            <a:r>
              <a:rPr lang="en-US" sz="2800" dirty="0" smtClean="0"/>
              <a:t> </a:t>
            </a:r>
            <a:r>
              <a:rPr lang="en-US" sz="2800" dirty="0" err="1" smtClean="0"/>
              <a:t>đan</a:t>
            </a:r>
            <a:r>
              <a:rPr lang="en-US" sz="2800" dirty="0" smtClean="0"/>
              <a:t> </a:t>
            </a:r>
            <a:r>
              <a:rPr lang="en-US" sz="2800" dirty="0" err="1" smtClean="0"/>
              <a:t>ngang</a:t>
            </a:r>
            <a:endParaRPr lang="en-US" sz="2800" dirty="0"/>
          </a:p>
        </p:txBody>
      </p:sp>
      <p:sp>
        <p:nvSpPr>
          <p:cNvPr id="13" name="TextBox 12"/>
          <p:cNvSpPr txBox="1"/>
          <p:nvPr/>
        </p:nvSpPr>
        <p:spPr>
          <a:xfrm>
            <a:off x="5410200" y="6019800"/>
            <a:ext cx="32766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err="1" smtClean="0"/>
              <a:t>Dệt</a:t>
            </a:r>
            <a:r>
              <a:rPr lang="en-US" sz="2800" dirty="0" smtClean="0"/>
              <a:t> </a:t>
            </a:r>
            <a:r>
              <a:rPr lang="en-US" sz="2800" dirty="0" err="1" smtClean="0"/>
              <a:t>kim</a:t>
            </a:r>
            <a:r>
              <a:rPr lang="en-US" sz="2800" dirty="0" smtClean="0"/>
              <a:t> </a:t>
            </a:r>
            <a:r>
              <a:rPr lang="en-US" sz="2800" dirty="0" err="1" smtClean="0"/>
              <a:t>đan</a:t>
            </a:r>
            <a:r>
              <a:rPr lang="en-US" sz="2800" dirty="0" smtClean="0"/>
              <a:t> </a:t>
            </a:r>
            <a:r>
              <a:rPr lang="en-US" sz="2800" dirty="0" err="1" smtClean="0"/>
              <a:t>dọc</a:t>
            </a:r>
            <a:endParaRPr lang="en-US" sz="2800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2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90600" y="1447800"/>
            <a:ext cx="7391400" cy="36602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56" name="Slide Number Placeholder 4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FF95B89-1DCE-4B7A-AED4-E3839DF2B66C}" type="slidenum">
              <a:rPr lang="en-US" smtClean="0"/>
              <a:pPr>
                <a:defRPr/>
              </a:pPr>
              <a:t>7</a:t>
            </a:fld>
            <a:endParaRPr lang="en-US" smtClean="0"/>
          </a:p>
        </p:txBody>
      </p:sp>
      <p:sp>
        <p:nvSpPr>
          <p:cNvPr id="50" name="Rectangle 2"/>
          <p:cNvSpPr txBox="1">
            <a:spLocks noChangeArrowheads="1"/>
          </p:cNvSpPr>
          <p:nvPr/>
        </p:nvSpPr>
        <p:spPr bwMode="auto">
          <a:xfrm>
            <a:off x="914400" y="228600"/>
            <a:ext cx="7391400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>
              <a:defRPr/>
            </a:pPr>
            <a:r>
              <a:rPr lang="en-US" sz="3600" b="1" kern="0" dirty="0" smtClean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2.CÁC </a:t>
            </a:r>
            <a:r>
              <a:rPr lang="en-US" sz="3600" b="1" kern="0" dirty="0" err="1" smtClean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KiỂU</a:t>
            </a:r>
            <a:r>
              <a:rPr lang="en-US" sz="3600" b="1" kern="0" dirty="0" smtClean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 DỆT KIM CƠ BẢN</a:t>
            </a:r>
            <a:endParaRPr lang="en-US" sz="3600" b="1" kern="0" dirty="0">
              <a:solidFill>
                <a:schemeClr val="tx2"/>
              </a:solidFill>
              <a:latin typeface="+mj-lt"/>
              <a:ea typeface="+mj-ea"/>
              <a:cs typeface="+mj-cs"/>
            </a:endParaRPr>
          </a:p>
        </p:txBody>
      </p:sp>
      <p:grpSp>
        <p:nvGrpSpPr>
          <p:cNvPr id="2" name="Group 10"/>
          <p:cNvGrpSpPr>
            <a:grpSpLocks/>
          </p:cNvGrpSpPr>
          <p:nvPr/>
        </p:nvGrpSpPr>
        <p:grpSpPr bwMode="auto">
          <a:xfrm>
            <a:off x="1295400" y="1371600"/>
            <a:ext cx="7162800" cy="4572000"/>
            <a:chOff x="3600" y="8280"/>
            <a:chExt cx="5505" cy="4000"/>
          </a:xfrm>
        </p:grpSpPr>
        <p:pic>
          <p:nvPicPr>
            <p:cNvPr id="8" name="Picture 11" descr="Det kim 1"/>
            <p:cNvPicPr>
              <a:picLocks noChangeAspect="1" noChangeArrowheads="1"/>
            </p:cNvPicPr>
            <p:nvPr/>
          </p:nvPicPr>
          <p:blipFill>
            <a:blip r:embed="rId2" cstate="print">
              <a:lum bright="-42000" contrast="72000"/>
            </a:blip>
            <a:srcRect l="2199" t="5031" r="26015" b="69170"/>
            <a:stretch>
              <a:fillRect/>
            </a:stretch>
          </p:blipFill>
          <p:spPr bwMode="auto">
            <a:xfrm>
              <a:off x="3780" y="8280"/>
              <a:ext cx="4890" cy="88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9" name="Picture 12" descr="Det kim 1"/>
            <p:cNvPicPr>
              <a:picLocks noChangeAspect="1" noChangeArrowheads="1"/>
            </p:cNvPicPr>
            <p:nvPr/>
          </p:nvPicPr>
          <p:blipFill>
            <a:blip r:embed="rId2" cstate="print">
              <a:lum bright="-42000" contrast="72000"/>
            </a:blip>
            <a:srcRect l="1099" t="33118" r="52031" b="838"/>
            <a:stretch>
              <a:fillRect/>
            </a:stretch>
          </p:blipFill>
          <p:spPr bwMode="auto">
            <a:xfrm>
              <a:off x="3600" y="9385"/>
              <a:ext cx="2355" cy="2895"/>
            </a:xfrm>
            <a:prstGeom prst="rect">
              <a:avLst/>
            </a:prstGeom>
            <a:noFill/>
            <a:ln w="6350">
              <a:solidFill>
                <a:srgbClr val="000000"/>
              </a:solidFill>
              <a:miter lim="800000"/>
              <a:headEnd/>
              <a:tailEnd/>
            </a:ln>
            <a:effectLst/>
          </p:spPr>
        </p:pic>
        <p:pic>
          <p:nvPicPr>
            <p:cNvPr id="10" name="Picture 13" descr="Det kim 1"/>
            <p:cNvPicPr>
              <a:picLocks noChangeAspect="1" noChangeArrowheads="1"/>
            </p:cNvPicPr>
            <p:nvPr/>
          </p:nvPicPr>
          <p:blipFill>
            <a:blip r:embed="rId2" cstate="print">
              <a:lum bright="-42000" contrast="72000"/>
            </a:blip>
            <a:srcRect l="53130" t="33118" r="1833" b="838"/>
            <a:stretch>
              <a:fillRect/>
            </a:stretch>
          </p:blipFill>
          <p:spPr bwMode="auto">
            <a:xfrm>
              <a:off x="6840" y="9385"/>
              <a:ext cx="2265" cy="2895"/>
            </a:xfrm>
            <a:prstGeom prst="rect">
              <a:avLst/>
            </a:prstGeom>
            <a:noFill/>
            <a:ln w="6350">
              <a:solidFill>
                <a:srgbClr val="000000"/>
              </a:solidFill>
              <a:miter lim="800000"/>
              <a:headEnd/>
              <a:tailEnd/>
            </a:ln>
            <a:effectLst/>
          </p:spPr>
        </p:pic>
      </p:grpSp>
      <p:sp>
        <p:nvSpPr>
          <p:cNvPr id="11" name="TextBox 10"/>
          <p:cNvSpPr txBox="1"/>
          <p:nvPr/>
        </p:nvSpPr>
        <p:spPr>
          <a:xfrm>
            <a:off x="1219200" y="6172200"/>
            <a:ext cx="32766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err="1" smtClean="0"/>
              <a:t>Dệt</a:t>
            </a:r>
            <a:r>
              <a:rPr lang="en-US" sz="2800" dirty="0" smtClean="0"/>
              <a:t> </a:t>
            </a:r>
            <a:r>
              <a:rPr lang="en-US" sz="2800" dirty="0" err="1" smtClean="0"/>
              <a:t>kim</a:t>
            </a:r>
            <a:r>
              <a:rPr lang="en-US" sz="2800" dirty="0" smtClean="0"/>
              <a:t> </a:t>
            </a:r>
            <a:r>
              <a:rPr lang="en-US" sz="2800" dirty="0" err="1" smtClean="0"/>
              <a:t>đan</a:t>
            </a:r>
            <a:r>
              <a:rPr lang="en-US" sz="2800" dirty="0" smtClean="0"/>
              <a:t> </a:t>
            </a:r>
            <a:r>
              <a:rPr lang="en-US" sz="2800" dirty="0" err="1" smtClean="0"/>
              <a:t>ngang</a:t>
            </a:r>
            <a:endParaRPr lang="en-US" sz="2800" dirty="0"/>
          </a:p>
        </p:txBody>
      </p:sp>
      <p:sp>
        <p:nvSpPr>
          <p:cNvPr id="12" name="TextBox 11"/>
          <p:cNvSpPr txBox="1"/>
          <p:nvPr/>
        </p:nvSpPr>
        <p:spPr>
          <a:xfrm>
            <a:off x="5638800" y="6172200"/>
            <a:ext cx="28956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err="1" smtClean="0"/>
              <a:t>Dệt</a:t>
            </a:r>
            <a:r>
              <a:rPr lang="en-US" sz="2800" dirty="0" smtClean="0"/>
              <a:t> </a:t>
            </a:r>
            <a:r>
              <a:rPr lang="en-US" sz="2800" dirty="0" err="1" smtClean="0"/>
              <a:t>kim</a:t>
            </a:r>
            <a:r>
              <a:rPr lang="en-US" sz="2800" dirty="0" smtClean="0"/>
              <a:t> </a:t>
            </a:r>
            <a:r>
              <a:rPr lang="en-US" sz="2800" dirty="0" err="1" smtClean="0"/>
              <a:t>đan</a:t>
            </a:r>
            <a:r>
              <a:rPr lang="en-US" sz="2800" dirty="0" smtClean="0"/>
              <a:t> </a:t>
            </a:r>
            <a:r>
              <a:rPr lang="en-US" sz="2800" dirty="0" err="1" smtClean="0"/>
              <a:t>dọc</a:t>
            </a:r>
            <a:endParaRPr lang="en-US" sz="2800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90538" y="681038"/>
            <a:ext cx="8162925" cy="5495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D:\gvg\thaogiang2015\IMG_9051.JPG"/>
          <p:cNvPicPr>
            <a:picLocks noChangeAspect="1" noChangeArrowheads="1"/>
          </p:cNvPicPr>
          <p:nvPr/>
        </p:nvPicPr>
        <p:blipFill>
          <a:blip r:embed="rId2" cstate="print"/>
          <a:srcRect r="27725" b="33750"/>
          <a:stretch>
            <a:fillRect/>
          </a:stretch>
        </p:blipFill>
        <p:spPr bwMode="auto">
          <a:xfrm>
            <a:off x="4800600" y="2362200"/>
            <a:ext cx="3657600" cy="2514600"/>
          </a:xfrm>
          <a:prstGeom prst="rect">
            <a:avLst/>
          </a:prstGeom>
          <a:noFill/>
        </p:spPr>
      </p:pic>
      <p:pic>
        <p:nvPicPr>
          <p:cNvPr id="1026" name="Picture 2" descr="D:\gvg\thaogiang2015\IMG_9049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66800" y="2400216"/>
            <a:ext cx="3505200" cy="2628984"/>
          </a:xfrm>
          <a:prstGeom prst="rect">
            <a:avLst/>
          </a:prstGeom>
          <a:noFill/>
        </p:spPr>
      </p:pic>
      <p:sp>
        <p:nvSpPr>
          <p:cNvPr id="18456" name="Slide Number Placeholder 4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FF95B89-1DCE-4B7A-AED4-E3839DF2B66C}" type="slidenum">
              <a:rPr lang="en-US" smtClean="0"/>
              <a:pPr>
                <a:defRPr/>
              </a:pPr>
              <a:t>9</a:t>
            </a:fld>
            <a:endParaRPr lang="en-US" smtClean="0"/>
          </a:p>
        </p:txBody>
      </p:sp>
      <p:sp>
        <p:nvSpPr>
          <p:cNvPr id="50" name="Rectangle 2"/>
          <p:cNvSpPr txBox="1">
            <a:spLocks noChangeArrowheads="1"/>
          </p:cNvSpPr>
          <p:nvPr/>
        </p:nvSpPr>
        <p:spPr bwMode="auto">
          <a:xfrm>
            <a:off x="914400" y="228600"/>
            <a:ext cx="7391400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>
              <a:defRPr/>
            </a:pPr>
            <a:r>
              <a:rPr lang="en-US" sz="3600" b="1" kern="0" dirty="0" smtClean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2. CÁC </a:t>
            </a:r>
            <a:r>
              <a:rPr lang="en-US" sz="3600" b="1" kern="0" dirty="0" err="1" smtClean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KiỂU</a:t>
            </a:r>
            <a:r>
              <a:rPr lang="en-US" sz="3600" b="1" kern="0" dirty="0" smtClean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 DỆT KIM CƠ BẢN</a:t>
            </a:r>
            <a:endParaRPr lang="en-US" sz="3600" b="1" kern="0" dirty="0">
              <a:solidFill>
                <a:schemeClr val="tx2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5" name="Rounded Rectangle 4"/>
          <p:cNvSpPr/>
          <p:nvPr/>
        </p:nvSpPr>
        <p:spPr>
          <a:xfrm>
            <a:off x="1295400" y="1219200"/>
            <a:ext cx="4724400" cy="457200"/>
          </a:xfrm>
          <a:prstGeom prst="round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3200" dirty="0" smtClean="0"/>
              <a:t>2.1. </a:t>
            </a:r>
            <a:r>
              <a:rPr lang="en-US" sz="3200" dirty="0" err="1" smtClean="0"/>
              <a:t>Dệt</a:t>
            </a:r>
            <a:r>
              <a:rPr lang="en-US" sz="3200" dirty="0" smtClean="0"/>
              <a:t> </a:t>
            </a:r>
            <a:r>
              <a:rPr lang="en-US" sz="3200" dirty="0" err="1" smtClean="0"/>
              <a:t>kim</a:t>
            </a:r>
            <a:r>
              <a:rPr lang="en-US" sz="3200" dirty="0" smtClean="0"/>
              <a:t> </a:t>
            </a:r>
            <a:r>
              <a:rPr lang="en-US" sz="3200" dirty="0" err="1" smtClean="0"/>
              <a:t>đan</a:t>
            </a:r>
            <a:r>
              <a:rPr lang="en-US" sz="3200" dirty="0" smtClean="0"/>
              <a:t> </a:t>
            </a:r>
            <a:r>
              <a:rPr lang="en-US" sz="3200" dirty="0" err="1" smtClean="0"/>
              <a:t>ngang</a:t>
            </a:r>
            <a:endParaRPr lang="en-US" sz="3200" dirty="0"/>
          </a:p>
        </p:txBody>
      </p:sp>
      <p:pic>
        <p:nvPicPr>
          <p:cNvPr id="8" name="Picture 7" descr="E:\hien\GIAOAN\nguyenphulieu\tailieu\hinh anh\bhu.jpg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990600" y="4953000"/>
            <a:ext cx="3200400" cy="2438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8" descr="E:\hien\GIAOAN\nguyenphulieu\tailieu\hinh anh\bg.jpg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410200" y="4800600"/>
            <a:ext cx="2895600" cy="239787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Rectangle 9"/>
          <p:cNvSpPr/>
          <p:nvPr/>
        </p:nvSpPr>
        <p:spPr>
          <a:xfrm>
            <a:off x="1676400" y="4648200"/>
            <a:ext cx="1905000" cy="381000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800" dirty="0" smtClean="0"/>
              <a:t>MẶT PHẢI</a:t>
            </a:r>
            <a:endParaRPr lang="en-US" sz="2800" dirty="0"/>
          </a:p>
        </p:txBody>
      </p:sp>
      <p:sp>
        <p:nvSpPr>
          <p:cNvPr id="11" name="Rectangle 10"/>
          <p:cNvSpPr/>
          <p:nvPr/>
        </p:nvSpPr>
        <p:spPr>
          <a:xfrm>
            <a:off x="5867400" y="4648200"/>
            <a:ext cx="1905000" cy="381000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800" dirty="0" smtClean="0"/>
              <a:t>MẶT TRÁI</a:t>
            </a:r>
            <a:endParaRPr lang="en-US" sz="2800" dirty="0"/>
          </a:p>
        </p:txBody>
      </p:sp>
      <p:sp>
        <p:nvSpPr>
          <p:cNvPr id="12" name="Rounded Rectangle 11"/>
          <p:cNvSpPr/>
          <p:nvPr/>
        </p:nvSpPr>
        <p:spPr>
          <a:xfrm>
            <a:off x="1828800" y="1828800"/>
            <a:ext cx="4191000" cy="457200"/>
          </a:xfrm>
          <a:prstGeom prst="round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3200" dirty="0" smtClean="0"/>
              <a:t>2.1.1. </a:t>
            </a:r>
            <a:r>
              <a:rPr lang="en-US" sz="3200" dirty="0" err="1" smtClean="0"/>
              <a:t>Kiểu</a:t>
            </a:r>
            <a:r>
              <a:rPr lang="en-US" sz="3200" dirty="0" smtClean="0"/>
              <a:t> </a:t>
            </a:r>
            <a:r>
              <a:rPr lang="en-US" sz="3200" dirty="0" err="1" smtClean="0"/>
              <a:t>dệt</a:t>
            </a:r>
            <a:r>
              <a:rPr lang="en-US" sz="3200" dirty="0" smtClean="0"/>
              <a:t> </a:t>
            </a:r>
            <a:r>
              <a:rPr lang="en-US" sz="3200" dirty="0" err="1" smtClean="0"/>
              <a:t>trơn</a:t>
            </a:r>
            <a:endParaRPr lang="en-US" sz="3200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5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38163" y="657225"/>
            <a:ext cx="8067675" cy="5543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7" name="Rectangle 6"/>
          <p:cNvSpPr/>
          <p:nvPr/>
        </p:nvSpPr>
        <p:spPr>
          <a:xfrm>
            <a:off x="1676400" y="3276600"/>
            <a:ext cx="1905000" cy="381000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800" dirty="0" smtClean="0"/>
              <a:t>MẶT PHẢI</a:t>
            </a:r>
            <a:endParaRPr lang="en-US" sz="2800" dirty="0"/>
          </a:p>
        </p:txBody>
      </p:sp>
      <p:sp>
        <p:nvSpPr>
          <p:cNvPr id="8" name="Rectangle 7"/>
          <p:cNvSpPr/>
          <p:nvPr/>
        </p:nvSpPr>
        <p:spPr>
          <a:xfrm>
            <a:off x="5867400" y="3276600"/>
            <a:ext cx="1905000" cy="381000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800" dirty="0" smtClean="0"/>
              <a:t>MẶT TRÁI</a:t>
            </a:r>
            <a:endParaRPr lang="en-US" sz="28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MPROD_NEXTUNIQUEID" val="10010"/>
  <p:tag name="MMPROD_UIDATA" val="&lt;database version=&quot;7.0&quot;&gt;&lt;object type=&quot;1&quot; unique_id=&quot;10001&quot;&gt;&lt;object type=&quot;8&quot; unique_id=&quot;15142&quot;&gt;&lt;/object&gt;&lt;object type=&quot;2&quot; unique_id=&quot;15143&quot;&gt;&lt;object type=&quot;3&quot; unique_id=&quot;15144&quot;&gt;&lt;property id=&quot;20148&quot; value=&quot;5&quot;/&gt;&lt;property id=&quot;20300&quot; value=&quot;Slide 1&quot;/&gt;&lt;property id=&quot;20307&quot; value=&quot;256&quot;/&gt;&lt;/object&gt;&lt;object type=&quot;3&quot; unique_id=&quot;15145&quot;&gt;&lt;property id=&quot;20148&quot; value=&quot;5&quot;/&gt;&lt;property id=&quot;20300&quot; value=&quot;Slide 2&quot;/&gt;&lt;property id=&quot;20307&quot; value=&quot;257&quot;/&gt;&lt;/object&gt;&lt;object type=&quot;3&quot; unique_id=&quot;15146&quot;&gt;&lt;property id=&quot;20148&quot; value=&quot;5&quot;/&gt;&lt;property id=&quot;20300&quot; value=&quot;Slide 3&quot;/&gt;&lt;property id=&quot;20307&quot; value=&quot;258&quot;/&gt;&lt;/object&gt;&lt;object type=&quot;3&quot; unique_id=&quot;15147&quot;&gt;&lt;property id=&quot;20148&quot; value=&quot;5&quot;/&gt;&lt;property id=&quot;20300&quot; value=&quot;Slide 4&quot;/&gt;&lt;property id=&quot;20307&quot; value=&quot;259&quot;/&gt;&lt;/object&gt;&lt;object type=&quot;3&quot; unique_id=&quot;15148&quot;&gt;&lt;property id=&quot;20148&quot; value=&quot;5&quot;/&gt;&lt;property id=&quot;20300&quot; value=&quot;Slide 5&quot;/&gt;&lt;property id=&quot;20307&quot; value=&quot;260&quot;/&gt;&lt;/object&gt;&lt;object type=&quot;3&quot; unique_id=&quot;15149&quot;&gt;&lt;property id=&quot;20148&quot; value=&quot;5&quot;/&gt;&lt;property id=&quot;20300&quot; value=&quot;Slide 6&quot;/&gt;&lt;property id=&quot;20307&quot; value=&quot;261&quot;/&gt;&lt;/object&gt;&lt;/object&gt;&lt;/object&gt;&lt;/database&gt;"/>
  <p:tag name="SECTOMILLISECCONVERTED" val="1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26</TotalTime>
  <Words>161</Words>
  <Application>Microsoft Office PowerPoint</Application>
  <PresentationFormat>On-screen Show (4:3)</PresentationFormat>
  <Paragraphs>29</Paragraphs>
  <Slides>10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1" baseType="lpstr">
      <vt:lpstr>Office Theme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nguyenhien</dc:creator>
  <cp:lastModifiedBy>ipl</cp:lastModifiedBy>
  <cp:revision>3</cp:revision>
  <dcterms:created xsi:type="dcterms:W3CDTF">2006-08-16T00:00:00Z</dcterms:created>
  <dcterms:modified xsi:type="dcterms:W3CDTF">2016-05-23T01:56:39Z</dcterms:modified>
</cp:coreProperties>
</file>